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3"/>
  </p:notesMasterIdLst>
  <p:sldIdLst>
    <p:sldId id="364" r:id="rId5"/>
    <p:sldId id="257" r:id="rId6"/>
    <p:sldId id="263" r:id="rId7"/>
    <p:sldId id="262" r:id="rId8"/>
    <p:sldId id="266" r:id="rId9"/>
    <p:sldId id="267" r:id="rId10"/>
    <p:sldId id="268" r:id="rId11"/>
    <p:sldId id="258" r:id="rId12"/>
    <p:sldId id="259" r:id="rId13"/>
    <p:sldId id="260" r:id="rId14"/>
    <p:sldId id="261" r:id="rId15"/>
    <p:sldId id="269" r:id="rId16"/>
    <p:sldId id="270" r:id="rId17"/>
    <p:sldId id="271" r:id="rId18"/>
    <p:sldId id="272" r:id="rId19"/>
    <p:sldId id="274" r:id="rId20"/>
    <p:sldId id="333" r:id="rId21"/>
    <p:sldId id="334" r:id="rId22"/>
    <p:sldId id="335" r:id="rId23"/>
    <p:sldId id="273" r:id="rId24"/>
    <p:sldId id="275" r:id="rId25"/>
    <p:sldId id="276" r:id="rId26"/>
    <p:sldId id="277" r:id="rId27"/>
    <p:sldId id="338" r:id="rId28"/>
    <p:sldId id="278" r:id="rId29"/>
    <p:sldId id="279" r:id="rId30"/>
    <p:sldId id="280" r:id="rId31"/>
    <p:sldId id="281" r:id="rId32"/>
    <p:sldId id="282" r:id="rId33"/>
    <p:sldId id="339" r:id="rId34"/>
    <p:sldId id="340" r:id="rId35"/>
    <p:sldId id="337" r:id="rId36"/>
    <p:sldId id="283" r:id="rId37"/>
    <p:sldId id="285" r:id="rId38"/>
    <p:sldId id="286" r:id="rId39"/>
    <p:sldId id="324" r:id="rId40"/>
    <p:sldId id="287" r:id="rId41"/>
    <p:sldId id="336" r:id="rId42"/>
    <p:sldId id="291" r:id="rId43"/>
    <p:sldId id="293" r:id="rId44"/>
    <p:sldId id="295" r:id="rId45"/>
    <p:sldId id="298" r:id="rId46"/>
    <p:sldId id="299" r:id="rId47"/>
    <p:sldId id="301" r:id="rId48"/>
    <p:sldId id="302" r:id="rId49"/>
    <p:sldId id="303" r:id="rId50"/>
    <p:sldId id="32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29" r:id="rId59"/>
    <p:sldId id="314" r:id="rId60"/>
    <p:sldId id="316" r:id="rId61"/>
    <p:sldId id="317" r:id="rId62"/>
    <p:sldId id="318" r:id="rId63"/>
    <p:sldId id="319" r:id="rId64"/>
    <p:sldId id="321" r:id="rId65"/>
    <p:sldId id="322" r:id="rId66"/>
    <p:sldId id="355" r:id="rId67"/>
    <p:sldId id="362" r:id="rId68"/>
    <p:sldId id="359" r:id="rId69"/>
    <p:sldId id="360" r:id="rId70"/>
    <p:sldId id="361" r:id="rId71"/>
    <p:sldId id="330" r:id="rId7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76" autoAdjust="0"/>
  </p:normalViewPr>
  <p:slideViewPr>
    <p:cSldViewPr>
      <p:cViewPr varScale="1">
        <p:scale>
          <a:sx n="106" d="100"/>
          <a:sy n="106" d="100"/>
        </p:scale>
        <p:origin x="114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Merchan Avila" userId="S::emerchan@everis.com::0595737e-ccd1-46ef-9c0d-9a994fc744a9" providerId="AD" clId="Web-{5292EAB3-1B90-4716-890C-536108E1D0FE}"/>
    <pc:docChg chg="modSld">
      <pc:chgData name="Eduardo Merchan Avila" userId="S::emerchan@everis.com::0595737e-ccd1-46ef-9c0d-9a994fc744a9" providerId="AD" clId="Web-{5292EAB3-1B90-4716-890C-536108E1D0FE}" dt="2020-11-12T14:52:12.406" v="0"/>
      <pc:docMkLst>
        <pc:docMk/>
      </pc:docMkLst>
      <pc:sldChg chg="modNotes">
        <pc:chgData name="Eduardo Merchan Avila" userId="S::emerchan@everis.com::0595737e-ccd1-46ef-9c0d-9a994fc744a9" providerId="AD" clId="Web-{5292EAB3-1B90-4716-890C-536108E1D0FE}" dt="2020-11-12T14:52:12.406" v="0"/>
        <pc:sldMkLst>
          <pc:docMk/>
          <pc:sldMk cId="2838939273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Teoría = 76</a:t>
            </a:r>
            <a:r>
              <a:rPr lang="es-ES" baseline="0" dirty="0"/>
              <a:t> transparencias -&gt; 180/76 = 2 minutos por transparencia</a:t>
            </a:r>
          </a:p>
          <a:p>
            <a:r>
              <a:rPr lang="es-ES" baseline="0" dirty="0"/>
              <a:t>Talleres + Retos = 185m (ojo, el reto extra </a:t>
            </a:r>
            <a:r>
              <a:rPr lang="es-ES" baseline="0"/>
              <a:t>está oculto)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A91F5-6354-4398-9ED4-568088B14D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33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38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sección conceptos básicos se</a:t>
            </a:r>
            <a:r>
              <a:rPr lang="es-ES" baseline="0" dirty="0"/>
              <a:t> estima que dure unos 30 minutos.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esto creamos un repositorio local, luego habrá que configurarle el </a:t>
            </a:r>
            <a:r>
              <a:rPr lang="es-ES" dirty="0" err="1"/>
              <a:t>upstream</a:t>
            </a:r>
            <a:r>
              <a:rPr lang="es-ES" dirty="0"/>
              <a:t> y subirlo, o en</a:t>
            </a:r>
            <a:r>
              <a:rPr lang="es-ES" baseline="0" dirty="0"/>
              <a:t> el caso del ejemplo del taller: crearemos el repo en </a:t>
            </a:r>
            <a:r>
              <a:rPr lang="es-ES" baseline="0" dirty="0" err="1"/>
              <a:t>github</a:t>
            </a:r>
            <a:r>
              <a:rPr lang="es-ES" baseline="0" dirty="0"/>
              <a:t> y lo clonaremos en local.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Configuración</a:t>
            </a:r>
            <a:r>
              <a:rPr lang="es-ES" baseline="0" dirty="0"/>
              <a:t> para el remoto, hablar sobre el repositorio remoto “adicional” (</a:t>
            </a:r>
            <a:r>
              <a:rPr lang="es-ES" baseline="0" dirty="0" err="1"/>
              <a:t>upstream</a:t>
            </a:r>
            <a:r>
              <a:rPr lang="es-ES" baseline="0" dirty="0"/>
              <a:t>, pista del reto)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698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Configuración de las credenciales de usuario de </a:t>
            </a:r>
            <a:r>
              <a:rPr lang="es-ES" dirty="0" err="1"/>
              <a:t>GitHub</a:t>
            </a:r>
            <a:r>
              <a:rPr lang="es-ES" dirty="0"/>
              <a:t> (y </a:t>
            </a:r>
            <a:r>
              <a:rPr lang="es-ES" dirty="0" err="1"/>
              <a:t>Git</a:t>
            </a:r>
            <a:r>
              <a:rPr lang="es-ES" dirty="0"/>
              <a:t> en general)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8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NO!</a:t>
            </a:r>
            <a:r>
              <a:rPr lang="es-ES" baseline="0" dirty="0"/>
              <a:t> Esperaros al taller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8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 final, los </a:t>
            </a:r>
            <a:r>
              <a:rPr lang="es-ES" dirty="0" err="1"/>
              <a:t>mensjaes</a:t>
            </a:r>
            <a:r>
              <a:rPr lang="es-ES" dirty="0"/>
              <a:t> de </a:t>
            </a:r>
            <a:r>
              <a:rPr lang="es-ES" dirty="0" err="1"/>
              <a:t>commit</a:t>
            </a:r>
            <a:r>
              <a:rPr lang="es-ES" dirty="0"/>
              <a:t> son</a:t>
            </a:r>
            <a:r>
              <a:rPr lang="es-ES" baseline="0" dirty="0"/>
              <a:t> como un “teletipo” o los titulares de las noticias; nos debe de dar la historia de un proyecto. Lo ideal sería saber qué pasó y cómo evolucionó el proyecto viendo 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 final, los </a:t>
            </a:r>
            <a:r>
              <a:rPr lang="es-ES" dirty="0" err="1"/>
              <a:t>mensjaes</a:t>
            </a:r>
            <a:r>
              <a:rPr lang="es-ES" dirty="0"/>
              <a:t> de </a:t>
            </a:r>
            <a:r>
              <a:rPr lang="es-ES" dirty="0" err="1"/>
              <a:t>commit</a:t>
            </a:r>
            <a:r>
              <a:rPr lang="es-ES" dirty="0"/>
              <a:t> son</a:t>
            </a:r>
            <a:r>
              <a:rPr lang="es-ES" baseline="0" dirty="0"/>
              <a:t> como un “teletipo” o los titulares de las noticias; nos debe de dar la historia de un proyecto. Lo ideal sería saber qué pasó y cómo evolucionó el proyecto viendo </a:t>
            </a:r>
            <a:r>
              <a:rPr lang="es-ES" baseline="0"/>
              <a:t>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97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Esto</a:t>
            </a:r>
            <a:r>
              <a:rPr lang="es-ES" baseline="0" dirty="0"/>
              <a:t> no funciona, no veo nada, ¿por qué?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sería conveniente explicar lo que es el HEAD (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/>
              <a:t>, </a:t>
            </a:r>
            <a:r>
              <a:rPr lang="es-ES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branch</a:t>
            </a:r>
            <a:r>
              <a:rPr lang="es-ES" baseline="0" dirty="0"/>
              <a:t> &lt;</a:t>
            </a:r>
            <a:r>
              <a:rPr lang="es-ES" baseline="0" dirty="0" err="1"/>
              <a:t>nombre_branch</a:t>
            </a:r>
            <a:r>
              <a:rPr lang="es-ES" baseline="0" dirty="0"/>
              <a:t>&gt; y un poco sobre cómo </a:t>
            </a:r>
            <a:r>
              <a:rPr lang="es-ES" baseline="0" dirty="0" err="1"/>
              <a:t>git</a:t>
            </a:r>
            <a:r>
              <a:rPr lang="es-ES" baseline="0" dirty="0"/>
              <a:t> almacena los datos en el repositorio: mediante </a:t>
            </a:r>
            <a:r>
              <a:rPr lang="es-ES" baseline="0" dirty="0" err="1"/>
              <a:t>snapshots</a:t>
            </a:r>
            <a:r>
              <a:rPr lang="es-ES" baseline="0" dirty="0"/>
              <a:t> de todos los ficheros (instantáneas) y para ser eficiente, si no se ha modificado algo, guarda un enlace al fichero anterior.</a:t>
            </a:r>
          </a:p>
          <a:p>
            <a:endParaRPr lang="es-ES" baseline="0" dirty="0"/>
          </a:p>
          <a:p>
            <a:r>
              <a:rPr lang="es-ES" baseline="0" dirty="0"/>
              <a:t>En otros controles de versiones se guarda “la lista de cambios” y luego se componen todos. De ahí el fácil uso de las ramas en </a:t>
            </a:r>
            <a:r>
              <a:rPr lang="es-ES" baseline="0" dirty="0" err="1"/>
              <a:t>git</a:t>
            </a:r>
            <a:r>
              <a:rPr lang="es-ES" baseline="0" dirty="0"/>
              <a:t> y la complejidad para usar ramas en otros.</a:t>
            </a:r>
          </a:p>
          <a:p>
            <a:endParaRPr lang="es-ES" baseline="0" dirty="0"/>
          </a:p>
          <a:p>
            <a:r>
              <a:rPr lang="es-ES" baseline="0" dirty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sección de introducción debe</a:t>
            </a:r>
            <a:r>
              <a:rPr lang="es-ES" baseline="0" dirty="0"/>
              <a:t> durar unos 10 minutos.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sería conveniente explicar lo que es el HEAD (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/>
              <a:t>, </a:t>
            </a:r>
            <a:r>
              <a:rPr lang="es-ES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branch</a:t>
            </a:r>
            <a:r>
              <a:rPr lang="es-ES" baseline="0" dirty="0"/>
              <a:t> &lt;</a:t>
            </a:r>
            <a:r>
              <a:rPr lang="es-ES" baseline="0" dirty="0" err="1"/>
              <a:t>nombre_branch</a:t>
            </a:r>
            <a:r>
              <a:rPr lang="es-ES" baseline="0" dirty="0"/>
              <a:t>&gt; y un poco sobre cómo </a:t>
            </a:r>
            <a:r>
              <a:rPr lang="es-ES" baseline="0" dirty="0" err="1"/>
              <a:t>git</a:t>
            </a:r>
            <a:r>
              <a:rPr lang="es-ES" baseline="0" dirty="0"/>
              <a:t> almacena los datos en el repositorio: mediante </a:t>
            </a:r>
            <a:r>
              <a:rPr lang="es-ES" baseline="0" dirty="0" err="1"/>
              <a:t>snapshots</a:t>
            </a:r>
            <a:r>
              <a:rPr lang="es-ES" baseline="0" dirty="0"/>
              <a:t> de todos los ficheros (instantáneas) y para ser eficiente, si no se ha modificado algo, guarda un enlace al fichero anterior.</a:t>
            </a:r>
          </a:p>
          <a:p>
            <a:endParaRPr lang="es-ES" baseline="0" dirty="0"/>
          </a:p>
          <a:p>
            <a:r>
              <a:rPr lang="es-ES" baseline="0" dirty="0"/>
              <a:t>En otros controles de versiones se guarda “la lista de cambios” y luego se componen todos. De ahí el fácil uso de las ramas en </a:t>
            </a:r>
            <a:r>
              <a:rPr lang="es-ES" baseline="0" dirty="0" err="1"/>
              <a:t>git</a:t>
            </a:r>
            <a:r>
              <a:rPr lang="es-ES" baseline="0" dirty="0"/>
              <a:t> y la complejidad para usar ramas en otros.</a:t>
            </a:r>
          </a:p>
          <a:p>
            <a:endParaRPr lang="es-ES" baseline="0" dirty="0"/>
          </a:p>
          <a:p>
            <a:r>
              <a:rPr lang="es-ES" baseline="0" dirty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/>
              <a:t>del código </a:t>
            </a:r>
            <a:r>
              <a:rPr lang="es-ES" baseline="0" dirty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4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sería conveniente explicar lo que es el HEAD (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/>
              <a:t>, </a:t>
            </a:r>
            <a:r>
              <a:rPr lang="es-ES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branch</a:t>
            </a:r>
            <a:r>
              <a:rPr lang="es-ES" baseline="0" dirty="0"/>
              <a:t> &lt;</a:t>
            </a:r>
            <a:r>
              <a:rPr lang="es-ES" baseline="0" dirty="0" err="1"/>
              <a:t>nombre_branch</a:t>
            </a:r>
            <a:r>
              <a:rPr lang="es-ES" baseline="0" dirty="0"/>
              <a:t>&gt; y un poco sobre cómo </a:t>
            </a:r>
            <a:r>
              <a:rPr lang="es-ES" baseline="0" dirty="0" err="1"/>
              <a:t>git</a:t>
            </a:r>
            <a:r>
              <a:rPr lang="es-ES" baseline="0" dirty="0"/>
              <a:t> almacena los datos en el repositorio: mediante </a:t>
            </a:r>
            <a:r>
              <a:rPr lang="es-ES" baseline="0" dirty="0" err="1"/>
              <a:t>snapshots</a:t>
            </a:r>
            <a:r>
              <a:rPr lang="es-ES" baseline="0" dirty="0"/>
              <a:t> de todos los ficheros (instantáneas) y para ser eficiente, si no se ha modificado algo, guarda un enlace al fichero anterior.</a:t>
            </a:r>
          </a:p>
          <a:p>
            <a:endParaRPr lang="es-ES" baseline="0" dirty="0"/>
          </a:p>
          <a:p>
            <a:r>
              <a:rPr lang="es-ES" baseline="0" dirty="0"/>
              <a:t>En otros controles de versiones se guarda “la lista de cambios” y luego se componen todos. De ahí el fácil uso de las ramas en </a:t>
            </a:r>
            <a:r>
              <a:rPr lang="es-ES" baseline="0" dirty="0" err="1"/>
              <a:t>git</a:t>
            </a:r>
            <a:r>
              <a:rPr lang="es-ES" baseline="0" dirty="0"/>
              <a:t> y la complejidad para usar ramas en otros.</a:t>
            </a:r>
          </a:p>
          <a:p>
            <a:endParaRPr lang="es-ES" baseline="0" dirty="0"/>
          </a:p>
          <a:p>
            <a:r>
              <a:rPr lang="es-ES" baseline="0" dirty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/>
              <a:t>del código </a:t>
            </a:r>
            <a:r>
              <a:rPr lang="es-ES" baseline="0" dirty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62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sería conveniente explicar lo que es el HEAD (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/>
              <a:t>, </a:t>
            </a:r>
            <a:r>
              <a:rPr lang="es-ES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branch</a:t>
            </a:r>
            <a:r>
              <a:rPr lang="es-ES" baseline="0" dirty="0"/>
              <a:t> &lt;</a:t>
            </a:r>
            <a:r>
              <a:rPr lang="es-ES" baseline="0" dirty="0" err="1"/>
              <a:t>nombre_branch</a:t>
            </a:r>
            <a:r>
              <a:rPr lang="es-ES" baseline="0" dirty="0"/>
              <a:t>&gt; y un poco sobre cómo </a:t>
            </a:r>
            <a:r>
              <a:rPr lang="es-ES" baseline="0" dirty="0" err="1"/>
              <a:t>git</a:t>
            </a:r>
            <a:r>
              <a:rPr lang="es-ES" baseline="0" dirty="0"/>
              <a:t> almacena los datos en el repositorio: mediante </a:t>
            </a:r>
            <a:r>
              <a:rPr lang="es-ES" baseline="0" dirty="0" err="1"/>
              <a:t>snapshots</a:t>
            </a:r>
            <a:r>
              <a:rPr lang="es-ES" baseline="0" dirty="0"/>
              <a:t> de todos los ficheros (instantáneas) y para ser eficiente, si no se ha modificado algo, guarda un enlace al fichero anterior.</a:t>
            </a:r>
          </a:p>
          <a:p>
            <a:endParaRPr lang="es-ES" baseline="0" dirty="0"/>
          </a:p>
          <a:p>
            <a:r>
              <a:rPr lang="es-ES" baseline="0" dirty="0"/>
              <a:t>En otros controles de versiones se guarda “la lista de cambios” y luego se componen todos. De ahí el fácil uso de las ramas en </a:t>
            </a:r>
            <a:r>
              <a:rPr lang="es-ES" baseline="0" dirty="0" err="1"/>
              <a:t>git</a:t>
            </a:r>
            <a:r>
              <a:rPr lang="es-ES" baseline="0" dirty="0"/>
              <a:t> y la complejidad para usar ramas en otros.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396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sería conveniente explicar lo que es el HEAD, </a:t>
            </a:r>
            <a:r>
              <a:rPr lang="es-ES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branch</a:t>
            </a:r>
            <a:r>
              <a:rPr lang="es-ES" baseline="0" dirty="0"/>
              <a:t> &lt;</a:t>
            </a:r>
            <a:r>
              <a:rPr lang="es-ES" baseline="0" dirty="0" err="1"/>
              <a:t>nombre_branch</a:t>
            </a:r>
            <a:r>
              <a:rPr lang="es-ES" baseline="0" dirty="0"/>
              <a:t>&gt; y un poco sobre cómo </a:t>
            </a:r>
            <a:r>
              <a:rPr lang="es-ES" baseline="0" dirty="0" err="1"/>
              <a:t>git</a:t>
            </a:r>
            <a:r>
              <a:rPr lang="es-ES" baseline="0" dirty="0"/>
              <a:t> almacena los datos en </a:t>
            </a:r>
            <a:r>
              <a:rPr lang="es-ES" baseline="0"/>
              <a:t>el repositorio.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Sería conveniente hablar</a:t>
            </a:r>
            <a:r>
              <a:rPr lang="es-ES" baseline="0" dirty="0"/>
              <a:t> (si no se ha hecho ya) sobre el puntero HEAD, cómo almacena </a:t>
            </a:r>
            <a:r>
              <a:rPr lang="es-ES" baseline="0" dirty="0" err="1"/>
              <a:t>git</a:t>
            </a:r>
            <a:r>
              <a:rPr lang="es-ES" baseline="0" dirty="0"/>
              <a:t> los archivos y diferencias y cómo se mueve uno por los </a:t>
            </a:r>
            <a:r>
              <a:rPr lang="es-ES" baseline="0" dirty="0" err="1"/>
              <a:t>commitIds</a:t>
            </a:r>
            <a:r>
              <a:rPr lang="es-ES" baseline="0" dirty="0"/>
              <a:t> (</a:t>
            </a:r>
            <a:r>
              <a:rPr lang="es-ES" baseline="0" dirty="0" err="1"/>
              <a:t>git</a:t>
            </a:r>
            <a:r>
              <a:rPr lang="es-ES" baseline="0" dirty="0"/>
              <a:t> status)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9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676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pasa? – Que falta hacer el </a:t>
            </a:r>
            <a:r>
              <a:rPr lang="es-ES" dirty="0" err="1"/>
              <a:t>commit</a:t>
            </a:r>
            <a:r>
              <a:rPr lang="es-ES" dirty="0"/>
              <a:t> antes del </a:t>
            </a:r>
            <a:r>
              <a:rPr lang="es-ES" dirty="0" err="1"/>
              <a:t>push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pasa?</a:t>
            </a:r>
          </a:p>
          <a:p>
            <a:r>
              <a:rPr lang="es-ES" dirty="0"/>
              <a:t>Que hay que “preparar” los ficheros para</a:t>
            </a:r>
            <a:r>
              <a:rPr lang="es-ES" baseline="0" dirty="0"/>
              <a:t> subirlos: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add</a:t>
            </a:r>
            <a:r>
              <a:rPr lang="es-ES" baseline="0" dirty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“¿Qué es cada cosa?”</a:t>
            </a:r>
          </a:p>
          <a:p>
            <a:endParaRPr lang="es-ES" dirty="0"/>
          </a:p>
          <a:p>
            <a:r>
              <a:rPr lang="es-ES" dirty="0"/>
              <a:t>Hay que diferenciar entre clientes,</a:t>
            </a:r>
            <a:r>
              <a:rPr lang="es-ES" baseline="0" dirty="0"/>
              <a:t> </a:t>
            </a:r>
            <a:r>
              <a:rPr lang="es-ES" dirty="0"/>
              <a:t>protocolos</a:t>
            </a:r>
            <a:r>
              <a:rPr lang="es-ES" baseline="0" dirty="0"/>
              <a:t> y </a:t>
            </a:r>
            <a:r>
              <a:rPr lang="es-ES" baseline="0" dirty="0" err="1"/>
              <a:t>hostings</a:t>
            </a:r>
            <a:r>
              <a:rPr lang="es-ES" dirty="0"/>
              <a:t>. Aquí tenemos 3 protocolos</a:t>
            </a:r>
            <a:r>
              <a:rPr lang="es-ES" baseline="0" dirty="0"/>
              <a:t> (</a:t>
            </a:r>
            <a:r>
              <a:rPr lang="es-ES" baseline="0" dirty="0" err="1"/>
              <a:t>git</a:t>
            </a:r>
            <a:r>
              <a:rPr lang="es-ES" baseline="0" dirty="0"/>
              <a:t>, </a:t>
            </a:r>
            <a:r>
              <a:rPr lang="es-ES" baseline="0" dirty="0" err="1"/>
              <a:t>svn</a:t>
            </a:r>
            <a:r>
              <a:rPr lang="es-ES" baseline="0" dirty="0"/>
              <a:t>, mercurial) y 4 clientes y 2 </a:t>
            </a:r>
            <a:r>
              <a:rPr lang="es-ES" baseline="0" dirty="0" err="1"/>
              <a:t>hostings</a:t>
            </a:r>
            <a:r>
              <a:rPr lang="es-ES" baseline="0" dirty="0"/>
              <a:t>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pasa?</a:t>
            </a:r>
          </a:p>
          <a:p>
            <a:r>
              <a:rPr lang="es-ES" dirty="0"/>
              <a:t>Que hay que “preparar” los ficheros para</a:t>
            </a:r>
            <a:r>
              <a:rPr lang="es-ES" baseline="0" dirty="0"/>
              <a:t> subirlos: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add</a:t>
            </a:r>
            <a:r>
              <a:rPr lang="es-ES" baseline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pasa?</a:t>
            </a:r>
          </a:p>
          <a:p>
            <a:r>
              <a:rPr lang="es-ES" dirty="0"/>
              <a:t>Que hay que “preparar” los ficheros para</a:t>
            </a:r>
            <a:r>
              <a:rPr lang="es-ES" baseline="0" dirty="0"/>
              <a:t> subirlos: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add</a:t>
            </a:r>
            <a:r>
              <a:rPr lang="es-ES" baseline="0"/>
              <a:t> .</a:t>
            </a:r>
          </a:p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¿Qué está pasando? Que no se han fusionado los cambios en </a:t>
            </a:r>
            <a:r>
              <a:rPr lang="es-ES" u="none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¿Qué está pasando? Que no se han fusionado los cambios en </a:t>
            </a:r>
            <a:r>
              <a:rPr lang="es-ES" u="none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¿Qué está pasando? Que no se han fusionado los cambios en </a:t>
            </a:r>
            <a:r>
              <a:rPr lang="es-ES" u="none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¿Qué está pasando? Que no se han fusionado los cambios en </a:t>
            </a:r>
            <a:r>
              <a:rPr lang="es-ES" u="none"/>
              <a:t>el master…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Borramos el fichero del</a:t>
            </a:r>
            <a:r>
              <a:rPr lang="es-ES" u="none" baseline="0" dirty="0"/>
              <a:t> tracking de </a:t>
            </a:r>
            <a:r>
              <a:rPr lang="es-ES" u="none" baseline="0" dirty="0" err="1"/>
              <a:t>git</a:t>
            </a:r>
            <a:endParaRPr lang="es-ES" u="none" baseline="0" dirty="0"/>
          </a:p>
          <a:p>
            <a:r>
              <a:rPr lang="es-ES" u="none" baseline="0" dirty="0"/>
              <a:t>Lo creamos de nuevo junto con el .</a:t>
            </a:r>
            <a:r>
              <a:rPr lang="es-ES" u="none" baseline="0" dirty="0" err="1"/>
              <a:t>gitignore</a:t>
            </a:r>
            <a:r>
              <a:rPr lang="es-ES" u="none" baseline="0" dirty="0"/>
              <a:t> que contenga la </a:t>
            </a:r>
            <a:r>
              <a:rPr lang="es-ES" u="none" baseline="0" dirty="0" err="1"/>
              <a:t>linea</a:t>
            </a:r>
            <a:r>
              <a:rPr lang="es-ES" u="none" baseline="0" dirty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Borramos el fichero del</a:t>
            </a:r>
            <a:r>
              <a:rPr lang="es-ES" u="none" baseline="0" dirty="0"/>
              <a:t> tracking de </a:t>
            </a:r>
            <a:r>
              <a:rPr lang="es-ES" u="none" baseline="0" dirty="0" err="1"/>
              <a:t>git</a:t>
            </a:r>
            <a:endParaRPr lang="es-ES" u="none" baseline="0" dirty="0"/>
          </a:p>
          <a:p>
            <a:r>
              <a:rPr lang="es-ES" u="none" baseline="0" dirty="0"/>
              <a:t>Lo creamos de nuevo junto con el .</a:t>
            </a:r>
            <a:r>
              <a:rPr lang="es-ES" u="none" baseline="0" dirty="0" err="1"/>
              <a:t>gitignore</a:t>
            </a:r>
            <a:r>
              <a:rPr lang="es-ES" u="none" baseline="0" dirty="0"/>
              <a:t> que contenga la </a:t>
            </a:r>
            <a:r>
              <a:rPr lang="es-ES" u="none" baseline="0" dirty="0" err="1"/>
              <a:t>linea</a:t>
            </a:r>
            <a:r>
              <a:rPr lang="es-ES" u="none" baseline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Borramos el fichero del</a:t>
            </a:r>
            <a:r>
              <a:rPr lang="es-ES" u="none" baseline="0" dirty="0"/>
              <a:t> tracking de </a:t>
            </a:r>
            <a:r>
              <a:rPr lang="es-ES" u="none" baseline="0" dirty="0" err="1"/>
              <a:t>git</a:t>
            </a:r>
            <a:endParaRPr lang="es-ES" u="none" baseline="0" dirty="0"/>
          </a:p>
          <a:p>
            <a:r>
              <a:rPr lang="es-ES" u="none" baseline="0" dirty="0"/>
              <a:t>Lo creamos de nuevo junto con el .</a:t>
            </a:r>
            <a:r>
              <a:rPr lang="es-ES" u="none" baseline="0" dirty="0" err="1"/>
              <a:t>gitignore</a:t>
            </a:r>
            <a:r>
              <a:rPr lang="es-ES" u="none" baseline="0" dirty="0"/>
              <a:t> que contenga la </a:t>
            </a:r>
            <a:r>
              <a:rPr lang="es-ES" u="none" baseline="0" dirty="0" err="1"/>
              <a:t>linea</a:t>
            </a:r>
            <a:r>
              <a:rPr lang="es-ES" u="none" baseline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“¿Cuáles vamos a usar? – </a:t>
            </a:r>
            <a:r>
              <a:rPr lang="es-ES" dirty="0" err="1"/>
              <a:t>Git</a:t>
            </a:r>
            <a:r>
              <a:rPr lang="es-ES" dirty="0"/>
              <a:t> +</a:t>
            </a:r>
            <a:r>
              <a:rPr lang="es-ES" baseline="0" dirty="0"/>
              <a:t> </a:t>
            </a:r>
            <a:r>
              <a:rPr lang="es-ES" baseline="0" dirty="0" err="1"/>
              <a:t>GitHub</a:t>
            </a:r>
            <a:r>
              <a:rPr lang="es-ES" baseline="0" dirty="0"/>
              <a:t>”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Borramos el fichero del</a:t>
            </a:r>
            <a:r>
              <a:rPr lang="es-ES" u="none" baseline="0" dirty="0"/>
              <a:t> tracking de </a:t>
            </a:r>
            <a:r>
              <a:rPr lang="es-ES" u="none" baseline="0" dirty="0" err="1"/>
              <a:t>git</a:t>
            </a:r>
            <a:endParaRPr lang="es-ES" u="none" baseline="0" dirty="0"/>
          </a:p>
          <a:p>
            <a:r>
              <a:rPr lang="es-ES" u="none" baseline="0" dirty="0"/>
              <a:t>Lo creamos de nuevo junto con el .</a:t>
            </a:r>
            <a:r>
              <a:rPr lang="es-ES" u="none" baseline="0" dirty="0" err="1"/>
              <a:t>gitignore</a:t>
            </a:r>
            <a:r>
              <a:rPr lang="es-ES" u="none" baseline="0" dirty="0"/>
              <a:t> que contenga la </a:t>
            </a:r>
            <a:r>
              <a:rPr lang="es-ES" u="none" baseline="0" dirty="0" err="1"/>
              <a:t>linea</a:t>
            </a:r>
            <a:r>
              <a:rPr lang="es-ES" u="none" baseline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La sección software debería ser como mucho 2 minutos, y el Reto explicarlo debería hacerse en</a:t>
            </a:r>
            <a:r>
              <a:rPr lang="es-ES" u="none" baseline="0" dirty="0"/>
              <a:t> 3-4 minutos. Para que quede para hacer el “reto” en vivo en 30 minutos.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046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29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1199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 minutos para explicar el reto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519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 minutos para explicar el reto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1584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9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  <a:endParaRPr lang="es-ES" sz="12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127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  <a:endParaRPr lang="es-ES" sz="12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26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22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6485C1"/>
                </a:solidFill>
              </a:rPr>
              <a:t>Taller de </a:t>
            </a:r>
            <a:r>
              <a:rPr lang="es-ES" sz="3200" b="1" dirty="0" err="1">
                <a:solidFill>
                  <a:srgbClr val="6485C1"/>
                </a:solidFill>
              </a:rPr>
              <a:t>Git</a:t>
            </a:r>
            <a:endParaRPr lang="es-ES" sz="3200" b="1" dirty="0">
              <a:solidFill>
                <a:srgbClr val="6485C1"/>
              </a:solidFill>
            </a:endParaRPr>
          </a:p>
          <a:p>
            <a:r>
              <a:rPr lang="es-ES" sz="16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  <p:sp>
        <p:nvSpPr>
          <p:cNvPr id="13" name="CuadroTexto 2"/>
          <p:cNvSpPr txBox="1"/>
          <p:nvPr/>
        </p:nvSpPr>
        <p:spPr>
          <a:xfrm>
            <a:off x="7952506" y="6093289"/>
            <a:ext cx="1187624" cy="36004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>
                <a:solidFill>
                  <a:schemeClr val="bg1">
                    <a:lumMod val="50000"/>
                  </a:schemeClr>
                </a:solidFill>
                <a:latin typeface="+mn-lt"/>
              </a:rPr>
              <a:t>Versión 1.0</a:t>
            </a:r>
            <a:endParaRPr lang="es-ES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14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La primera reacción…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340768"/>
            <a:ext cx="5976664" cy="38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¿Entonces, por qué usamos GIT?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Sistema de Control de versiones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Software Libre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Gratuito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¿Qué aporta?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Repositorio 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Distribuido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Hosting en la nube, a través de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Nos permite trabajar de forma totalmente desconectada respecto al repositorio dado que todos los metadatos se almacenan en local.</a:t>
            </a:r>
          </a:p>
        </p:txBody>
      </p:sp>
    </p:spTree>
    <p:extLst>
      <p:ext uri="{BB962C8B-B14F-4D97-AF65-F5344CB8AC3E}">
        <p14:creationId xmlns:p14="http://schemas.microsoft.com/office/powerpoint/2010/main" val="50534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¿Qué es </a:t>
            </a:r>
            <a:r>
              <a:rPr lang="es-ES" sz="1600" dirty="0" err="1">
                <a:solidFill>
                  <a:srgbClr val="D6FB47"/>
                </a:solidFill>
              </a:rPr>
              <a:t>GitHub</a:t>
            </a:r>
            <a:r>
              <a:rPr lang="es-ES" sz="1600" dirty="0">
                <a:solidFill>
                  <a:srgbClr val="D6FB47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GitHub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2545011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es un hosting para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, que es gratuito para proyectos open </a:t>
            </a:r>
            <a:r>
              <a:rPr lang="es-ES" sz="2000" dirty="0" err="1">
                <a:solidFill>
                  <a:schemeClr val="bg1">
                    <a:lumMod val="95000"/>
                  </a:schemeClr>
                </a:solidFill>
              </a:rPr>
              <a:t>source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de visibilidad pública. </a:t>
            </a:r>
            <a:endParaRPr lang="es-E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95536" y="980728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20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76" y="2425824"/>
            <a:ext cx="2438400" cy="2438400"/>
          </a:xfrm>
          <a:prstGeom prst="rect">
            <a:avLst/>
          </a:prstGeom>
        </p:spPr>
      </p:pic>
      <p:sp>
        <p:nvSpPr>
          <p:cNvPr id="4" name="3 Flecha abajo"/>
          <p:cNvSpPr/>
          <p:nvPr/>
        </p:nvSpPr>
        <p:spPr>
          <a:xfrm>
            <a:off x="6829656" y="1484784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683568" y="2564904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 </a:t>
            </a:r>
            <a:r>
              <a:rPr lang="es-ES" b="1" dirty="0">
                <a:solidFill>
                  <a:schemeClr val="bg1"/>
                </a:solidFill>
              </a:rPr>
              <a:t>repositorio</a:t>
            </a:r>
            <a:r>
              <a:rPr lang="es-ES" dirty="0">
                <a:solidFill>
                  <a:schemeClr val="bg1"/>
                </a:solidFill>
              </a:rPr>
              <a:t> es el lugar en el que se almacenan los datos actualizados e históricos de cambios, </a:t>
            </a:r>
            <a:r>
              <a:rPr lang="es-ES" i="1" dirty="0">
                <a:solidFill>
                  <a:schemeClr val="bg1"/>
                </a:solidFill>
              </a:rPr>
              <a:t>a menudo en un servidor.</a:t>
            </a:r>
          </a:p>
          <a:p>
            <a:endParaRPr lang="es-ES" i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En el caso de </a:t>
            </a:r>
            <a:r>
              <a:rPr lang="es-ES" dirty="0" err="1">
                <a:solidFill>
                  <a:schemeClr val="bg1"/>
                </a:solidFill>
              </a:rPr>
              <a:t>Git</a:t>
            </a:r>
            <a:r>
              <a:rPr lang="es-ES" dirty="0">
                <a:solidFill>
                  <a:schemeClr val="bg1"/>
                </a:solidFill>
              </a:rPr>
              <a:t>, tenemos un </a:t>
            </a:r>
            <a:r>
              <a:rPr lang="es-ES" b="1" dirty="0">
                <a:solidFill>
                  <a:schemeClr val="bg1"/>
                </a:solidFill>
              </a:rPr>
              <a:t>repositorio</a:t>
            </a:r>
            <a:r>
              <a:rPr lang="es-ES" dirty="0">
                <a:solidFill>
                  <a:schemeClr val="bg1"/>
                </a:solidFill>
              </a:rPr>
              <a:t> local y uno en remoto para realizar el control de cambios.</a:t>
            </a:r>
          </a:p>
        </p:txBody>
      </p:sp>
    </p:spTree>
    <p:extLst>
      <p:ext uri="{BB962C8B-B14F-4D97-AF65-F5344CB8AC3E}">
        <p14:creationId xmlns:p14="http://schemas.microsoft.com/office/powerpoint/2010/main" val="73317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9" y="1151617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Para crear un repositorio local: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8664"/>
            <a:ext cx="5936687" cy="458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75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Para enlazarlo con un repo de </a:t>
            </a:r>
            <a:r>
              <a:rPr lang="es-ES" dirty="0" err="1">
                <a:solidFill>
                  <a:schemeClr val="bg1"/>
                </a:solidFill>
              </a:rPr>
              <a:t>GitHub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url_repositorio_remoto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17844"/>
            <a:ext cx="7553870" cy="4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Pero antes… ¿cómo configuro mis credenciales de usuario?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“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miUsuarioGitHub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Comprobamos que quede configurado: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Configuramos el mail de la cuenta de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“mimail@mail.com”</a:t>
            </a:r>
          </a:p>
        </p:txBody>
      </p:sp>
    </p:spTree>
    <p:extLst>
      <p:ext uri="{BB962C8B-B14F-4D97-AF65-F5344CB8AC3E}">
        <p14:creationId xmlns:p14="http://schemas.microsoft.com/office/powerpoint/2010/main" val="72237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7918"/>
            <a:ext cx="7562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16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</p:txBody>
      </p:sp>
    </p:spTree>
    <p:extLst>
      <p:ext uri="{BB962C8B-B14F-4D97-AF65-F5344CB8AC3E}">
        <p14:creationId xmlns:p14="http://schemas.microsoft.com/office/powerpoint/2010/main" val="11150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Tagging</a:t>
            </a:r>
            <a:endParaRPr lang="es-ES" sz="2000" dirty="0">
              <a:solidFill>
                <a:srgbClr val="D6FB47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2" y="2417483"/>
            <a:ext cx="2438400" cy="24384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676653" y="2060848"/>
            <a:ext cx="4752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Dar nombres (versión) a un estado del repositorio.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&lt;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commitId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Para ver el </a:t>
            </a:r>
            <a:r>
              <a:rPr lang="es-ES" dirty="0" err="1">
                <a:solidFill>
                  <a:schemeClr val="bg1"/>
                </a:solidFill>
              </a:rPr>
              <a:t>commitId</a:t>
            </a:r>
            <a:r>
              <a:rPr lang="es-ES" dirty="0">
                <a:solidFill>
                  <a:schemeClr val="bg1"/>
                </a:solidFill>
              </a:rPr>
              <a:t> de algún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realizado: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1b2e1d63ff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5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Clonar un repositorio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Clonar un repositorio es crear una copia local de un repositorio remoto/local.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/ruta/repositorio/local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username@host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:/ruta/al/repositorio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Ejemplo: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https://github.com/bootCampCenters/tallerGitHub.git</a:t>
            </a:r>
          </a:p>
        </p:txBody>
      </p:sp>
    </p:spTree>
    <p:extLst>
      <p:ext uri="{BB962C8B-B14F-4D97-AF65-F5344CB8AC3E}">
        <p14:creationId xmlns:p14="http://schemas.microsoft.com/office/powerpoint/2010/main" val="1527518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Añadir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Si creamos un fichero (o varios), lo primero que tenemos que hacer es añadirlo a nuestro control de versiones, para ello:</a:t>
            </a:r>
          </a:p>
          <a:p>
            <a:b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miFichero.txt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‘*.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7" y="2872152"/>
            <a:ext cx="4788234" cy="2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2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Commitear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Commitear</a:t>
            </a:r>
            <a:r>
              <a:rPr lang="es-ES" dirty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2203123"/>
            <a:ext cx="7182220" cy="43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4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Commitear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Commitear</a:t>
            </a:r>
            <a:r>
              <a:rPr lang="es-ES" dirty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852936"/>
            <a:ext cx="566816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Commitear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Pero esto no sube a remoto nuestros cambios, recordemos que manejamos dos repositorios, el remoto y el local. Este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se ha hecho en local: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780928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7667515" cy="2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Pushing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>
                <a:solidFill>
                  <a:schemeClr val="bg1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1" y="2780928"/>
            <a:ext cx="66618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Pushing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>
                <a:solidFill>
                  <a:schemeClr val="bg1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1" y="3123459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0" y="4451015"/>
            <a:ext cx="6804248" cy="20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Pulling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descargar el código remoto y fusionarlo con la rama actual: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9" y="2484845"/>
            <a:ext cx="7083550" cy="39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Branches</a:t>
            </a:r>
            <a:r>
              <a:rPr lang="es-ES" sz="2000" dirty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Una rama no es más que un “camino alternativo” por el que discurre el desarrollo y el control de cambios. La rama principal es la rama master.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Cada vez que se quiera realizar una nueva característica, es recomendable crea una nueva rama: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–b funcionalidad_01)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</a:rPr>
              <a:t>Para volver a la rama master: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9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7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Branches</a:t>
            </a:r>
            <a:r>
              <a:rPr lang="es-ES" sz="2000" dirty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56" y="1330211"/>
            <a:ext cx="4104456" cy="52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8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Branches</a:t>
            </a:r>
            <a:r>
              <a:rPr lang="es-ES" sz="2000" dirty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43616"/>
            <a:ext cx="4032448" cy="5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Branches</a:t>
            </a:r>
            <a:r>
              <a:rPr lang="es-ES" sz="2000" dirty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6" y="1603971"/>
            <a:ext cx="7579339" cy="4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9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Branches</a:t>
            </a:r>
            <a:r>
              <a:rPr lang="es-ES" sz="2000" dirty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subir una rama al repositorio remoto: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Para borrar una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–d funcionalidad_01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6" y="3611174"/>
            <a:ext cx="5384800" cy="296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31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Checkout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 </a:t>
            </a:r>
            <a:r>
              <a:rPr lang="es-ES" dirty="0" err="1">
                <a:solidFill>
                  <a:schemeClr val="bg1"/>
                </a:solidFill>
              </a:rPr>
              <a:t>checkout</a:t>
            </a:r>
            <a:r>
              <a:rPr lang="es-ES" dirty="0">
                <a:solidFill>
                  <a:schemeClr val="bg1"/>
                </a:solidFill>
              </a:rPr>
              <a:t> nos movemos por las ramas y sincronizamos con el código de dicha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1" y="2718006"/>
            <a:ext cx="6931216" cy="382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387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>
                <a:solidFill>
                  <a:srgbClr val="D6FB47"/>
                </a:solidFill>
              </a:rPr>
              <a:t>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Fusiona ramas de código, es la forma de reincorporar nuestras funcionalidades nuevas desarrolladas:</a:t>
            </a:r>
          </a:p>
          <a:p>
            <a:endParaRPr lang="es-ES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&lt;nombre-rama-destino&gt;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&lt;nombre-rama-a-fusionar&gt;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6120680" cy="3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2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Un poco de trabajo…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Un poco de trabajo…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2704964" y="2996952"/>
            <a:ext cx="3960440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&gt;&gt; Ejemplos con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endParaRPr lang="es-ES" sz="2400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Práctica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Comenzando…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1. Crear una cuenta en </a:t>
            </a:r>
            <a:r>
              <a:rPr lang="es-ES" dirty="0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GitHub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45706" y="1892350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806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2. Crear un nuevo repositorio para el proyecto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3505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696" r="8455" b="-696"/>
          <a:stretch/>
        </p:blipFill>
        <p:spPr bwMode="auto">
          <a:xfrm>
            <a:off x="4490119" y="2249559"/>
            <a:ext cx="4536000" cy="38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abajo"/>
          <p:cNvSpPr/>
          <p:nvPr/>
        </p:nvSpPr>
        <p:spPr>
          <a:xfrm rot="16200000">
            <a:off x="3900736" y="3703526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26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Es cualquier clase de elemento que nos ayuda a trazar cambios en nuestro código fuente.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 veces, incluso puede servir para mantener versiones de documentación asociada al proyecto y no sólo de nuestro código.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Además, es bastante común que los equipos de desarrollo trabajen en diferentes versiones simultáneamente.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Y por último, nos permite “protegernos” de nosotros mismos y de los demás.</a:t>
            </a:r>
          </a:p>
        </p:txBody>
      </p:sp>
    </p:spTree>
    <p:extLst>
      <p:ext uri="{BB962C8B-B14F-4D97-AF65-F5344CB8AC3E}">
        <p14:creationId xmlns:p14="http://schemas.microsoft.com/office/powerpoint/2010/main" val="291568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Clonar repositorio en local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3. Clonar en un directorio local el repositorio que acabamos de crear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71" y="3429000"/>
            <a:ext cx="5179660" cy="285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3266"/>
            <a:ext cx="3347655" cy="224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curvada hacia abajo"/>
          <p:cNvSpPr/>
          <p:nvPr/>
        </p:nvSpPr>
        <p:spPr>
          <a:xfrm>
            <a:off x="2987824" y="2564904"/>
            <a:ext cx="1697360" cy="648072"/>
          </a:xfrm>
          <a:prstGeom prst="curved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4253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300070" y="2672667"/>
            <a:ext cx="662473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238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306896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h1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	color: </a:t>
            </a:r>
            <a:r>
              <a:rPr lang="es-ES" dirty="0">
                <a:highlight>
                  <a:srgbClr val="FFFFFF"/>
                </a:highlight>
              </a:rPr>
              <a:t>red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286000" y="4437112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>
                <a:highlight>
                  <a:srgbClr val="FFFFFF"/>
                </a:highlight>
              </a:rPr>
              <a:t>+ Añadidos nuevos ficheros</a:t>
            </a:r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76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0575"/>
            <a:ext cx="5361856" cy="310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94" y="3356992"/>
            <a:ext cx="5475346" cy="301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210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3862"/>
            <a:ext cx="7572565" cy="417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255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234888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" y="3983565"/>
            <a:ext cx="8716491" cy="233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7554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" y="2132856"/>
            <a:ext cx="744558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072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Nombre de versión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6. </a:t>
            </a:r>
            <a:r>
              <a:rPr lang="es-ES" dirty="0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Taggear</a:t>
            </a:r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el </a:t>
            </a:r>
            <a:r>
              <a:rPr lang="es-ES" dirty="0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commit</a:t>
            </a:r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anterior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9" y="4869160"/>
            <a:ext cx="7812360" cy="139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923676" cy="27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808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934348" y="1916832"/>
            <a:ext cx="734481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Esto es un párrafo para mi brillante funcionalidad nueva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399184" y="485609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h1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red;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p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green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645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2204864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>
                <a:highlight>
                  <a:srgbClr val="FFFFFF"/>
                </a:highlight>
              </a:rPr>
              <a:t>+ Añadidos nuevos ficheros</a:t>
            </a:r>
          </a:p>
          <a:p>
            <a:r>
              <a:rPr lang="es-ES" dirty="0">
                <a:highlight>
                  <a:srgbClr val="FFFFFF"/>
                </a:highlight>
              </a:rPr>
              <a:t>+ Añadida nueva </a:t>
            </a:r>
            <a:r>
              <a:rPr lang="es-ES" dirty="0" err="1">
                <a:highlight>
                  <a:srgbClr val="FFFFFF"/>
                </a:highlight>
              </a:rPr>
              <a:t>superfuncionalidad</a:t>
            </a:r>
            <a:endParaRPr lang="es-ES" dirty="0">
              <a:highlight>
                <a:srgbClr val="FFFFFF"/>
              </a:highligh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1" y="336439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2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  <p:pic>
        <p:nvPicPr>
          <p:cNvPr id="15" name="7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84" y="3600469"/>
            <a:ext cx="1761467" cy="1054128"/>
          </a:xfrm>
          <a:prstGeom prst="rect">
            <a:avLst/>
          </a:prstGeom>
        </p:spPr>
      </p:pic>
      <p:pic>
        <p:nvPicPr>
          <p:cNvPr id="16" name="11 Imagen"/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755576" y="3478813"/>
            <a:ext cx="1151808" cy="1402201"/>
          </a:xfrm>
          <a:prstGeom prst="rect">
            <a:avLst/>
          </a:prstGeom>
        </p:spPr>
      </p:pic>
      <p:pic>
        <p:nvPicPr>
          <p:cNvPr id="17" name="1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78813"/>
            <a:ext cx="1560830" cy="129744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8264" y="3401384"/>
            <a:ext cx="1481695" cy="13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1" y="2205465"/>
            <a:ext cx="7504606" cy="413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570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7" y="2047693"/>
            <a:ext cx="7851254" cy="432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3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8" y="2132856"/>
            <a:ext cx="8507809" cy="38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406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1963862"/>
            <a:ext cx="7792638" cy="429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56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1" y="2034465"/>
            <a:ext cx="8388424" cy="355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404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" y="1953238"/>
            <a:ext cx="8016551" cy="44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222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1" y="3045345"/>
            <a:ext cx="32099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73896"/>
            <a:ext cx="28860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3752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2" y="2203123"/>
            <a:ext cx="7416823" cy="408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577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8" y="2230237"/>
            <a:ext cx="7479082" cy="412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413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2" y="2136552"/>
            <a:ext cx="7712473" cy="425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627784" y="1314680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  <p:sp>
        <p:nvSpPr>
          <p:cNvPr id="16" name="14 Rectángulo"/>
          <p:cNvSpPr/>
          <p:nvPr/>
        </p:nvSpPr>
        <p:spPr>
          <a:xfrm>
            <a:off x="4932040" y="3390685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  <p:pic>
        <p:nvPicPr>
          <p:cNvPr id="17" name="7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84" y="3600469"/>
            <a:ext cx="1761467" cy="1054128"/>
          </a:xfrm>
          <a:prstGeom prst="rect">
            <a:avLst/>
          </a:prstGeom>
        </p:spPr>
      </p:pic>
      <p:pic>
        <p:nvPicPr>
          <p:cNvPr id="18" name="11 Imagen"/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755576" y="3478813"/>
            <a:ext cx="1151808" cy="1402201"/>
          </a:xfrm>
          <a:prstGeom prst="rect">
            <a:avLst/>
          </a:prstGeom>
        </p:spPr>
      </p:pic>
      <p:pic>
        <p:nvPicPr>
          <p:cNvPr id="19" name="12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478813"/>
            <a:ext cx="1560830" cy="129744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8264" y="3401384"/>
            <a:ext cx="1481695" cy="13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66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32648" cy="37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788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32" y="4495683"/>
            <a:ext cx="3174603" cy="198095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65827"/>
            <a:ext cx="2438400" cy="24384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1" y="4286232"/>
            <a:ext cx="923925" cy="17907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6793"/>
            <a:ext cx="2725541" cy="2592288"/>
          </a:xfrm>
          <a:prstGeom prst="rect">
            <a:avLst/>
          </a:prstGeom>
        </p:spPr>
      </p:pic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038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05123"/>
            <a:ext cx="6158856" cy="30618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13" y="3068960"/>
            <a:ext cx="5597357" cy="21189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35" y="3872690"/>
            <a:ext cx="5086545" cy="248366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632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Buenas prácticas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55576" y="1847048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Siempre que </a:t>
            </a:r>
            <a:r>
              <a:rPr lang="es-ES" u="sng" dirty="0">
                <a:solidFill>
                  <a:schemeClr val="bg1"/>
                </a:solidFill>
              </a:rPr>
              <a:t>llegues a tu puesto de trabajo</a:t>
            </a:r>
            <a:r>
              <a:rPr lang="es-ES" dirty="0">
                <a:solidFill>
                  <a:schemeClr val="bg1"/>
                </a:solidFill>
              </a:rPr>
              <a:t>, haz </a:t>
            </a:r>
            <a:r>
              <a:rPr lang="es-ES" dirty="0">
                <a:solidFill>
                  <a:srgbClr val="D6FB47"/>
                </a:solidFill>
              </a:rPr>
              <a:t>un </a:t>
            </a:r>
            <a:r>
              <a:rPr lang="es-ES" dirty="0" err="1">
                <a:solidFill>
                  <a:srgbClr val="D6FB47"/>
                </a:solidFill>
              </a:rPr>
              <a:t>pull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Si vas a hacer un </a:t>
            </a:r>
            <a:r>
              <a:rPr lang="es-ES" u="sng" dirty="0" err="1">
                <a:solidFill>
                  <a:schemeClr val="bg1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, haz primero </a:t>
            </a:r>
            <a:r>
              <a:rPr lang="es-ES" dirty="0">
                <a:solidFill>
                  <a:srgbClr val="D6FB47"/>
                </a:solidFill>
              </a:rPr>
              <a:t>un </a:t>
            </a:r>
            <a:r>
              <a:rPr lang="es-ES" dirty="0" err="1">
                <a:solidFill>
                  <a:srgbClr val="D6FB47"/>
                </a:solidFill>
              </a:rPr>
              <a:t>pull</a:t>
            </a:r>
            <a:r>
              <a:rPr lang="es-ES" dirty="0">
                <a:solidFill>
                  <a:schemeClr val="bg1"/>
                </a:solidFill>
              </a:rPr>
              <a:t>, luego </a:t>
            </a:r>
            <a:r>
              <a:rPr lang="es-ES" dirty="0" err="1">
                <a:solidFill>
                  <a:srgbClr val="D6FB47"/>
                </a:solidFill>
              </a:rPr>
              <a:t>commit</a:t>
            </a:r>
            <a:r>
              <a:rPr lang="es-ES" dirty="0">
                <a:solidFill>
                  <a:srgbClr val="D6FB47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y por último </a:t>
            </a:r>
            <a:r>
              <a:rPr lang="es-ES" dirty="0" err="1">
                <a:solidFill>
                  <a:srgbClr val="D6FB47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Cada vez que tengas que </a:t>
            </a:r>
            <a:r>
              <a:rPr lang="es-E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hacer una nueva funcionalidad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rgbClr val="D6FB47"/>
                </a:solidFill>
              </a:rPr>
              <a:t>haz </a:t>
            </a:r>
            <a:r>
              <a:rPr lang="es-ES" dirty="0" err="1">
                <a:solidFill>
                  <a:srgbClr val="D6FB47"/>
                </a:solidFill>
              </a:rPr>
              <a:t>pull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rgbClr val="D6FB47"/>
                </a:solidFill>
              </a:rPr>
              <a:t>crea una rama local</a:t>
            </a:r>
            <a:r>
              <a:rPr lang="es-ES" dirty="0">
                <a:solidFill>
                  <a:schemeClr val="bg1"/>
                </a:solidFill>
              </a:rPr>
              <a:t>, y luego </a:t>
            </a:r>
            <a:r>
              <a:rPr lang="es-ES" dirty="0">
                <a:solidFill>
                  <a:srgbClr val="D6FB47"/>
                </a:solidFill>
              </a:rPr>
              <a:t>decide</a:t>
            </a:r>
            <a:r>
              <a:rPr lang="es-ES" dirty="0">
                <a:solidFill>
                  <a:schemeClr val="bg1"/>
                </a:solidFill>
              </a:rPr>
              <a:t> si la subes o si la unes en local y luego subes. Si vas a subir, ver </a:t>
            </a:r>
            <a:r>
              <a:rPr lang="es-ES" dirty="0">
                <a:solidFill>
                  <a:srgbClr val="D6FB47"/>
                </a:solidFill>
              </a:rPr>
              <a:t>punto 2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solidFill>
                  <a:srgbClr val="D6FB47"/>
                </a:solidFill>
              </a:rPr>
              <a:t>En la rama MASTER sólo debe estar la última versión estable</a:t>
            </a:r>
            <a:r>
              <a:rPr lang="es-ES" dirty="0">
                <a:solidFill>
                  <a:schemeClr val="bg1"/>
                </a:solidFill>
              </a:rPr>
              <a:t>, si no estás seguro si la versión que vas a subir es estable, súbela como 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>
                <a:solidFill>
                  <a:schemeClr val="bg1"/>
                </a:solidFill>
              </a:rPr>
              <a:t>Si tu software ya tiene una versión estable </a:t>
            </a:r>
            <a:r>
              <a:rPr lang="es-ES" dirty="0">
                <a:solidFill>
                  <a:schemeClr val="bg1"/>
                </a:solidFill>
              </a:rPr>
              <a:t>y va a evolucionar, </a:t>
            </a:r>
            <a:r>
              <a:rPr lang="es-ES" dirty="0">
                <a:solidFill>
                  <a:srgbClr val="D6FB47"/>
                </a:solidFill>
              </a:rPr>
              <a:t>usa </a:t>
            </a:r>
            <a:r>
              <a:rPr lang="es-ES" dirty="0" err="1">
                <a:solidFill>
                  <a:srgbClr val="D6FB47"/>
                </a:solidFill>
              </a:rPr>
              <a:t>TAGs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844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30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Reto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1691680" y="2996952"/>
            <a:ext cx="5904656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&gt;&gt; Continuamos con el reto</a:t>
            </a:r>
            <a:endParaRPr lang="es-ES" sz="2400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 dirty="0"/>
              <a:t>El corazón del Open </a:t>
            </a:r>
            <a:r>
              <a:rPr lang="es-ES" sz="1800" dirty="0" err="1"/>
              <a:t>Source</a:t>
            </a:r>
            <a:r>
              <a:rPr lang="es-ES" sz="1800" dirty="0"/>
              <a:t> es tomar la idea de otro y contribuir para mejorarla y </a:t>
            </a:r>
            <a:r>
              <a:rPr lang="es-ES" sz="1800" dirty="0" err="1"/>
              <a:t>Git</a:t>
            </a:r>
            <a:r>
              <a:rPr lang="es-ES" sz="1800" dirty="0"/>
              <a:t>/</a:t>
            </a:r>
            <a:r>
              <a:rPr lang="es-ES" sz="1800" dirty="0" err="1"/>
              <a:t>GitHub</a:t>
            </a:r>
            <a:r>
              <a:rPr lang="es-ES" sz="1800" dirty="0"/>
              <a:t> nos ayuda y nos propone una plataforma apta para ello.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En el repositorio </a:t>
            </a:r>
            <a:r>
              <a:rPr lang="es-ES" sz="1800" dirty="0">
                <a:solidFill>
                  <a:srgbClr val="D6FB47"/>
                </a:solidFill>
              </a:rPr>
              <a:t>https://github.com/bootCampCenters/tallerGitHub.git</a:t>
            </a:r>
            <a:r>
              <a:rPr lang="es-ES" sz="1800" dirty="0"/>
              <a:t> dentro de la carpeta </a:t>
            </a:r>
            <a:r>
              <a:rPr lang="es-ES" sz="1800" dirty="0" err="1"/>
              <a:t>src</a:t>
            </a:r>
            <a:r>
              <a:rPr lang="es-ES" sz="1800" dirty="0"/>
              <a:t>/ existe un fichero llamado “HelloWorld.java” con errores de compilación (simples). La idea es realizar un </a:t>
            </a:r>
            <a:r>
              <a:rPr lang="es-ES" sz="1800" dirty="0" err="1"/>
              <a:t>pull-request</a:t>
            </a:r>
            <a:r>
              <a:rPr lang="es-ES" sz="1800" dirty="0"/>
              <a:t> con la corrección a esos errores para nuestro repositorio.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El/la primero/a que lo tenga y sea la corrección del código correcta, será el ganador/a del reto.</a:t>
            </a:r>
          </a:p>
          <a:p>
            <a:pPr marL="36000"/>
            <a:endParaRPr lang="es-ES" sz="1800" dirty="0"/>
          </a:p>
          <a:p>
            <a:pPr marL="36000" algn="ctr"/>
            <a:r>
              <a:rPr lang="es-ES" sz="1800" dirty="0"/>
              <a:t>¡Suerte!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022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 dirty="0"/>
              <a:t>El corazón del Open </a:t>
            </a:r>
            <a:r>
              <a:rPr lang="es-ES" sz="1800" dirty="0" err="1"/>
              <a:t>Source</a:t>
            </a:r>
            <a:r>
              <a:rPr lang="es-ES" sz="1800" dirty="0"/>
              <a:t> es tomar la idea de otro y contribuir para mejorarla y </a:t>
            </a:r>
            <a:r>
              <a:rPr lang="es-ES" sz="1800" dirty="0" err="1"/>
              <a:t>Git</a:t>
            </a:r>
            <a:r>
              <a:rPr lang="es-ES" sz="1800" dirty="0"/>
              <a:t>/</a:t>
            </a:r>
            <a:r>
              <a:rPr lang="es-ES" sz="1800" dirty="0" err="1"/>
              <a:t>GitHub</a:t>
            </a:r>
            <a:r>
              <a:rPr lang="es-ES" sz="1800" dirty="0"/>
              <a:t> nos ayuda y nos propone una plataforma apta para ello.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En el repositorio </a:t>
            </a:r>
            <a:r>
              <a:rPr lang="es-ES" sz="1800" dirty="0">
                <a:solidFill>
                  <a:srgbClr val="D6FB47"/>
                </a:solidFill>
              </a:rPr>
              <a:t>https://github.com/bootCampCenters/tallerGitHub.git</a:t>
            </a:r>
            <a:r>
              <a:rPr lang="es-ES" sz="1800" dirty="0"/>
              <a:t> dentro de la carpeta </a:t>
            </a:r>
            <a:r>
              <a:rPr lang="es-ES" sz="1800" dirty="0" err="1"/>
              <a:t>src</a:t>
            </a:r>
            <a:r>
              <a:rPr lang="es-ES" sz="1800" dirty="0"/>
              <a:t>/ existe un fichero llamado “HelloWorld.java” con errores de compilación (simples). La idea es realizar un </a:t>
            </a:r>
            <a:r>
              <a:rPr lang="es-ES" sz="1800" dirty="0" err="1"/>
              <a:t>pull-request</a:t>
            </a:r>
            <a:r>
              <a:rPr lang="es-ES" sz="1800" dirty="0"/>
              <a:t> con la corrección a esos errores para nuestro repositorio.</a:t>
            </a:r>
          </a:p>
          <a:p>
            <a:pPr marL="36000"/>
            <a:endParaRPr lang="es-ES" sz="1800" dirty="0"/>
          </a:p>
          <a:p>
            <a:pPr marL="36000"/>
            <a:r>
              <a:rPr lang="es-ES" sz="1800" dirty="0"/>
              <a:t>El/la primero/a que lo tenga y sea la corrección del código correcta, será el ganador/a del reto.</a:t>
            </a:r>
          </a:p>
          <a:p>
            <a:pPr marL="36000"/>
            <a:endParaRPr lang="es-ES" sz="1800" dirty="0"/>
          </a:p>
          <a:p>
            <a:pPr marL="36000" algn="ctr"/>
            <a:r>
              <a:rPr lang="es-ES" sz="1800" dirty="0"/>
              <a:t>¡Suerte!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3 CuadroTexto"/>
          <p:cNvSpPr txBox="1"/>
          <p:nvPr/>
        </p:nvSpPr>
        <p:spPr>
          <a:xfrm>
            <a:off x="3923928" y="4704524"/>
            <a:ext cx="4680520" cy="1600438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3600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s-ES" b="1" dirty="0" err="1"/>
              <a:t>TIPs</a:t>
            </a:r>
            <a:r>
              <a:rPr lang="es-ES" b="1" dirty="0"/>
              <a:t>:</a:t>
            </a:r>
          </a:p>
          <a:p>
            <a:endParaRPr lang="es-ES" dirty="0"/>
          </a:p>
          <a:p>
            <a:r>
              <a:rPr lang="es-ES" dirty="0" err="1"/>
              <a:t>Fork</a:t>
            </a:r>
            <a:endParaRPr lang="es-ES" dirty="0"/>
          </a:p>
          <a:p>
            <a:r>
              <a:rPr lang="es-ES" dirty="0"/>
              <a:t>Sincronizar (</a:t>
            </a:r>
            <a:r>
              <a:rPr lang="es-ES" dirty="0" err="1"/>
              <a:t>remote</a:t>
            </a:r>
            <a:r>
              <a:rPr lang="es-ES" dirty="0"/>
              <a:t> </a:t>
            </a:r>
            <a:r>
              <a:rPr lang="es-ES" dirty="0" err="1"/>
              <a:t>upstream</a:t>
            </a:r>
            <a:r>
              <a:rPr lang="es-ES" dirty="0"/>
              <a:t>)</a:t>
            </a:r>
          </a:p>
          <a:p>
            <a:r>
              <a:rPr lang="es-ES" dirty="0"/>
              <a:t>Rama</a:t>
            </a:r>
          </a:p>
          <a:p>
            <a:r>
              <a:rPr lang="es-ES" dirty="0" err="1"/>
              <a:t>Commitear</a:t>
            </a:r>
            <a:endParaRPr lang="es-ES" dirty="0"/>
          </a:p>
          <a:p>
            <a:r>
              <a:rPr lang="es-ES" dirty="0" err="1"/>
              <a:t>Pull-Request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1615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>
                <a:solidFill>
                  <a:schemeClr val="bg1"/>
                </a:solidFill>
              </a:rPr>
              <a:t>Heading</a:t>
            </a:r>
            <a:r>
              <a:rPr lang="es-ES" sz="2800" dirty="0">
                <a:solidFill>
                  <a:schemeClr val="bg1"/>
                </a:solidFill>
              </a:rPr>
              <a:t> to </a:t>
            </a:r>
            <a:r>
              <a:rPr lang="es-ES" sz="2800" dirty="0" err="1">
                <a:solidFill>
                  <a:schemeClr val="bg1"/>
                </a:solidFill>
              </a:rPr>
              <a:t>codeFest</a:t>
            </a:r>
            <a:endParaRPr lang="es-ES" sz="2800" dirty="0">
              <a:solidFill>
                <a:schemeClr val="bg1"/>
              </a:solidFill>
            </a:endParaRPr>
          </a:p>
          <a:p>
            <a:pPr algn="r"/>
            <a:r>
              <a:rPr lang="es-ES" cap="all" dirty="0">
                <a:solidFill>
                  <a:schemeClr val="bg1"/>
                </a:solidFill>
              </a:rPr>
              <a:t>EVERIS CENTERS</a:t>
            </a:r>
          </a:p>
        </p:txBody>
      </p:sp>
    </p:spTree>
    <p:extLst>
      <p:ext uri="{BB962C8B-B14F-4D97-AF65-F5344CB8AC3E}">
        <p14:creationId xmlns:p14="http://schemas.microsoft.com/office/powerpoint/2010/main" val="193959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¿Qué es </a:t>
            </a:r>
            <a:r>
              <a:rPr lang="es-ES" sz="1600" dirty="0" err="1">
                <a:solidFill>
                  <a:srgbClr val="D6FB47"/>
                </a:solidFill>
              </a:rPr>
              <a:t>Git</a:t>
            </a:r>
            <a:r>
              <a:rPr lang="es-ES" sz="1600" dirty="0">
                <a:solidFill>
                  <a:srgbClr val="D6FB47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5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Operaciones Básicas de los SCV al uso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Update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Nos permite actualizar la versión que tengamos en el disco con la almacenada en el servidor.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Checkout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Tomamos posesión del archivo local para modificarlo.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Commit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Check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 in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Subimos al servidor una nueva versión de código.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Discard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Revert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: Nos permite descartar todos los cambios que hayamos realizado en nuestro local.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7" y="4071937"/>
            <a:ext cx="3857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Sin embargo, GIT…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Imagen 1" descr="https://www.git-tower.com/learn/content/01-git/01-ebook/01-command-line/04-remote-repositories/01-introduction/basic-remote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49021"/>
            <a:ext cx="6516985" cy="548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39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BD96F30F3EC84492FEB2D9BDB31835" ma:contentTypeVersion="5" ma:contentTypeDescription="Crear nuevo documento." ma:contentTypeScope="" ma:versionID="2dbdb6209c6174b910f2fd46cf65d79d">
  <xsd:schema xmlns:xsd="http://www.w3.org/2001/XMLSchema" xmlns:xs="http://www.w3.org/2001/XMLSchema" xmlns:p="http://schemas.microsoft.com/office/2006/metadata/properties" xmlns:ns2="b3147661-cc8b-49ac-8a01-9e0dacbda3e7" xmlns:ns3="c55ef50e-4844-49e0-9394-c00acc684949" targetNamespace="http://schemas.microsoft.com/office/2006/metadata/properties" ma:root="true" ma:fieldsID="ba7b72799b90317e57df624888df5a69" ns2:_="" ns3:_="">
    <xsd:import namespace="b3147661-cc8b-49ac-8a01-9e0dacbda3e7"/>
    <xsd:import namespace="c55ef50e-4844-49e0-9394-c00acc684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47661-cc8b-49ac-8a01-9e0dacbda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ef50e-4844-49e0-9394-c00acc6849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8593F-0F44-40D6-A87E-E7E4FF781A80}">
  <ds:schemaRefs>
    <ds:schemaRef ds:uri="http://purl.org/dc/terms/"/>
    <ds:schemaRef ds:uri="facfe95a-cd73-4bbb-8a1d-69d0d6405f93"/>
    <ds:schemaRef ds:uri="http://schemas.microsoft.com/office/2006/documentManagement/types"/>
    <ds:schemaRef ds:uri="http://schemas.microsoft.com/office/infopath/2007/PartnerControls"/>
    <ds:schemaRef ds:uri="37b458f3-74fd-474a-91a5-8181f347043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8AB98E-8885-479B-8B38-A849C42CC6AC}"/>
</file>

<file path=customXml/itemProps3.xml><?xml version="1.0" encoding="utf-8"?>
<ds:datastoreItem xmlns:ds="http://schemas.openxmlformats.org/officeDocument/2006/customXml" ds:itemID="{E19C7282-FC56-483D-B725-7D594D9B83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3254</Words>
  <Application>Microsoft Office PowerPoint</Application>
  <PresentationFormat>On-screen Show (4:3)</PresentationFormat>
  <Paragraphs>576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lastModifiedBy>Maria de los Angeles Broullon Lozano</cp:lastModifiedBy>
  <cp:revision>203</cp:revision>
  <dcterms:created xsi:type="dcterms:W3CDTF">2017-01-10T11:56:49Z</dcterms:created>
  <dcterms:modified xsi:type="dcterms:W3CDTF">2020-11-12T14:52:33Z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0x0101008CBD96F30F3EC84492FEB2D9BDB31835</vt:lpwstr>
  </property>
</Properties>
</file>